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54" autoAdjust="0"/>
  </p:normalViewPr>
  <p:slideViewPr>
    <p:cSldViewPr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04800" y="4953000"/>
            <a:ext cx="8686800" cy="9477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810250"/>
            <a:ext cx="8686800" cy="89535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56A4DA-45C9-429C-B6E9-36ECE03682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50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BD455-8973-4309-9D8A-C648DF8C16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93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7400" y="188913"/>
            <a:ext cx="1768475" cy="6480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88913"/>
            <a:ext cx="5156200" cy="6480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57721-75C4-477F-BEB7-D8CC15906F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44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E7399-B626-418F-B8B9-53165AB2D0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87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F818F-C7CF-4AEB-A9EF-B61B66A95A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855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593850"/>
            <a:ext cx="3462338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538" y="1593850"/>
            <a:ext cx="3462337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4C4DC-2961-40D7-9EC7-4D14E4AF82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875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3B157-F470-4B9E-A243-1411EE1BB0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131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89852-19B7-468B-9E70-B1D2D238BC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8206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7F1FA-215D-4719-AE9E-2777CE02A8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19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1CAAC-6C98-4ABA-AACD-0174AC6F4F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69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CC0D3-6218-4CCB-A6F2-DBB417BA80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659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8913"/>
            <a:ext cx="70770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828800" y="1593850"/>
            <a:ext cx="707707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7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942AFAD-9111-46B8-AF79-408C5F4D04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Organizational Change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BUS224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mtClean="0">
                <a:solidFill>
                  <a:srgbClr val="FFFFFF"/>
                </a:solidFill>
              </a:rPr>
              <a:t>The Value Chain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Intake Processes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Storing, handling, shipping, inventory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Conversion Processes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Manufacturing, assembly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Output Processes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Warehousing, order processing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Marketing and Sales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Customer relationships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Service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Customer relationships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mtClean="0">
                <a:solidFill>
                  <a:srgbClr val="FFFFFF"/>
                </a:solidFill>
              </a:rPr>
              <a:t>The Value Chain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KEY POINT</a:t>
            </a: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To be competitive in a global environment, companies must continually monitor and improve every element in every component of the value chain.</a:t>
            </a:r>
          </a:p>
        </p:txBody>
      </p:sp>
      <p:pic>
        <p:nvPicPr>
          <p:cNvPr id="13316" name="Picture 5" descr="C:\Documents and Settings\GKastin\Local Settings\Temporary Internet Files\Content.IE5\KP2SFZYB\MMj03543960000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30363"/>
            <a:ext cx="1200150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Everyone Plays a Role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CEO/President and Senior Management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Envision, energize, enable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Middle Management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Direct, motivate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Influential Employees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Informal leaders, change agents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88913"/>
            <a:ext cx="7315200" cy="1030287"/>
          </a:xfrm>
        </p:spPr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Change-Positive Organizations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Companies must be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Agile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Flexible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Adaptable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Positive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Creative 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09600" y="4800600"/>
            <a:ext cx="8001000" cy="1905000"/>
          </a:xfrm>
        </p:spPr>
        <p:txBody>
          <a:bodyPr/>
          <a:lstStyle/>
          <a:p>
            <a:pPr eaLnBrk="1" hangingPunct="1"/>
            <a:r>
              <a:rPr lang="en-US" altLang="en-US" sz="2800" smtClean="0">
                <a:solidFill>
                  <a:srgbClr val="FFFFFF"/>
                </a:solidFill>
              </a:rPr>
              <a:t>Change-Positive Organizations must be able to continually provide greater value to customers than the competition can.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Why is change necessary?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Businesses must continue to improve.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Businesses must be able to compete.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Competitive advantage 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What is competitive advantage</a:t>
            </a:r>
            <a:r>
              <a:rPr lang="en-US" dirty="0" smtClean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Customers see value in goods and/or services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Businesses compete in terms of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Cost leadership or price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Differentiation of product or service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Both cost and differentiation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FF"/>
                </a:solidFill>
              </a:rPr>
              <a:t>Forces of Change in Business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Technological advances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Global economics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Maturation of existing markets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Development of new markets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Sociopolitical developments and events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Intense competition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Increasingly sophisticated customers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Increasingly complex organizations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Challenges to Successful Change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Getting Started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Sustaining Momentum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Adapting the Culture</a:t>
            </a:r>
          </a:p>
          <a:p>
            <a:pPr lvl="1" eaLnBrk="1" hangingPunct="1">
              <a:buFontTx/>
              <a:buNone/>
            </a:pPr>
            <a:endParaRPr lang="en-US" alt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Challenges to Successful Change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Getting Started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Allow adequate time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Allow adequate support, guidance, resources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Overcome objections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Ensure ‘talk” consistent with action</a:t>
            </a:r>
          </a:p>
          <a:p>
            <a:pPr lvl="1" eaLnBrk="1" hangingPunct="1">
              <a:buFontTx/>
              <a:buNone/>
            </a:pPr>
            <a:endParaRPr lang="en-US" alt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Challenges to Successful Change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Sustaining Momentum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Lack of trust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Not enough success early in the process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Lack of communication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Lack of collaboration and team effort</a:t>
            </a:r>
          </a:p>
          <a:p>
            <a:pPr lvl="1" eaLnBrk="1" hangingPunct="1"/>
            <a:endParaRPr lang="en-US" altLang="en-US" smtClean="0"/>
          </a:p>
          <a:p>
            <a:pPr lvl="1" eaLnBrk="1" hangingPunct="1">
              <a:buFontTx/>
              <a:buNone/>
            </a:pPr>
            <a:endParaRPr lang="en-US" alt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Challenges to Successful Change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Adapting the Culture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Determine who is in charge.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Communicate the new programs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Insure “buy in” to new strategies</a:t>
            </a:r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lvl="1" eaLnBrk="1" hangingPunct="1">
              <a:buFontTx/>
              <a:buNone/>
            </a:pPr>
            <a:endParaRPr lang="en-US" alt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C:\Documents and Settings\GKastin\Local Settings\Temporary Internet Files\Content.IE5\KP2SFZYB\MPj0422753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Competition Drives Change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066800"/>
            <a:ext cx="7077075" cy="48831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Competition is intense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Competition is global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Companies must provide </a:t>
            </a:r>
            <a:r>
              <a:rPr lang="en-US" altLang="en-US" sz="2800" u="sng" smtClean="0">
                <a:solidFill>
                  <a:srgbClr val="FFFFFF"/>
                </a:solidFill>
              </a:rPr>
              <a:t>more value</a:t>
            </a:r>
            <a:r>
              <a:rPr lang="en-US" altLang="en-US" sz="2800" smtClean="0">
                <a:solidFill>
                  <a:srgbClr val="FFFFFF"/>
                </a:solidFill>
              </a:rPr>
              <a:t> than the competition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01140842">
  <a:themeElements>
    <a:clrScheme name="Default Design 1">
      <a:dk1>
        <a:srgbClr val="080808"/>
      </a:dk1>
      <a:lt1>
        <a:srgbClr val="74C8E6"/>
      </a:lt1>
      <a:dk2>
        <a:srgbClr val="000000"/>
      </a:dk2>
      <a:lt2>
        <a:srgbClr val="080808"/>
      </a:lt2>
      <a:accent1>
        <a:srgbClr val="68A2B6"/>
      </a:accent1>
      <a:accent2>
        <a:srgbClr val="4192BF"/>
      </a:accent2>
      <a:accent3>
        <a:srgbClr val="BCE0F0"/>
      </a:accent3>
      <a:accent4>
        <a:srgbClr val="060606"/>
      </a:accent4>
      <a:accent5>
        <a:srgbClr val="B9CED7"/>
      </a:accent5>
      <a:accent6>
        <a:srgbClr val="3A84AD"/>
      </a:accent6>
      <a:hlink>
        <a:srgbClr val="3963AF"/>
      </a:hlink>
      <a:folHlink>
        <a:srgbClr val="000066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80808"/>
        </a:dk1>
        <a:lt1>
          <a:srgbClr val="74C8E6"/>
        </a:lt1>
        <a:dk2>
          <a:srgbClr val="000000"/>
        </a:dk2>
        <a:lt2>
          <a:srgbClr val="080808"/>
        </a:lt2>
        <a:accent1>
          <a:srgbClr val="68A2B6"/>
        </a:accent1>
        <a:accent2>
          <a:srgbClr val="4192BF"/>
        </a:accent2>
        <a:accent3>
          <a:srgbClr val="BCE0F0"/>
        </a:accent3>
        <a:accent4>
          <a:srgbClr val="060606"/>
        </a:accent4>
        <a:accent5>
          <a:srgbClr val="B9CED7"/>
        </a:accent5>
        <a:accent6>
          <a:srgbClr val="3A84AD"/>
        </a:accent6>
        <a:hlink>
          <a:srgbClr val="3963AF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01140842</Template>
  <TotalTime>143</TotalTime>
  <Words>297</Words>
  <Application>Microsoft Office PowerPoint</Application>
  <PresentationFormat>On-screen Show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Tahoma</vt:lpstr>
      <vt:lpstr>Wingdings</vt:lpstr>
      <vt:lpstr>Calibri</vt:lpstr>
      <vt:lpstr>01140842</vt:lpstr>
      <vt:lpstr>Organizational Change</vt:lpstr>
      <vt:lpstr>Why is change necessary?</vt:lpstr>
      <vt:lpstr>What is competitive advantage?</vt:lpstr>
      <vt:lpstr>Forces of Change in Business</vt:lpstr>
      <vt:lpstr>Challenges to Successful Change</vt:lpstr>
      <vt:lpstr>Challenges to Successful Change</vt:lpstr>
      <vt:lpstr>Challenges to Successful Change</vt:lpstr>
      <vt:lpstr>Challenges to Successful Change</vt:lpstr>
      <vt:lpstr>Competition Drives Change</vt:lpstr>
      <vt:lpstr>The Value Chain</vt:lpstr>
      <vt:lpstr>The Value Chain</vt:lpstr>
      <vt:lpstr>Everyone Plays a Role</vt:lpstr>
      <vt:lpstr>Change-Positive Organizations</vt:lpstr>
      <vt:lpstr>Change-Positive Organizations must be able to continually provide greater value to customers than the competition can.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</dc:creator>
  <cp:lastModifiedBy>Kastin, Galina</cp:lastModifiedBy>
  <cp:revision>10</cp:revision>
  <cp:lastPrinted>1601-01-01T00:00:00Z</cp:lastPrinted>
  <dcterms:created xsi:type="dcterms:W3CDTF">2008-09-03T20:14:58Z</dcterms:created>
  <dcterms:modified xsi:type="dcterms:W3CDTF">2018-09-26T17:21:13Z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ArticulateGUID">
    <vt:lpwstr>224A3B4F-8E79-4E0A-906A-2F01F97B4FFA</vt:lpwstr>
  </property>
  <property fmtid="{D5CDD505-2E9C-101B-9397-08002B2CF9AE}" pid="4" name="ArticulatePath">
    <vt:lpwstr>BUS224_U1_4 Media Presentation_updated</vt:lpwstr>
  </property>
</Properties>
</file>